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1"/>
  </p:notesMasterIdLst>
  <p:sldIdLst>
    <p:sldId id="256" r:id="rId2"/>
    <p:sldId id="267" r:id="rId3"/>
    <p:sldId id="274" r:id="rId4"/>
    <p:sldId id="269" r:id="rId5"/>
    <p:sldId id="275" r:id="rId6"/>
    <p:sldId id="276" r:id="rId7"/>
    <p:sldId id="277" r:id="rId8"/>
    <p:sldId id="278" r:id="rId9"/>
    <p:sldId id="272" r:id="rId1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C21B55-86D0-4C12-8785-342739FC1966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79BA477-3CD8-4206-9194-1115C438363B}">
      <dgm:prSet/>
      <dgm:spPr/>
      <dgm:t>
        <a:bodyPr/>
        <a:lstStyle/>
        <a:p>
          <a:pPr rtl="0"/>
          <a:r>
            <a:rPr lang="en-US" dirty="0" smtClean="0"/>
            <a:t>Opportunities for seawater desalination</a:t>
          </a:r>
          <a:endParaRPr lang="en-US" dirty="0"/>
        </a:p>
      </dgm:t>
    </dgm:pt>
    <dgm:pt modelId="{815E89A1-2ED0-473D-872E-26F7648D9D8C}" type="parTrans" cxnId="{F1820193-DA7E-46C9-8D27-91F28C0FF08C}">
      <dgm:prSet/>
      <dgm:spPr/>
      <dgm:t>
        <a:bodyPr/>
        <a:lstStyle/>
        <a:p>
          <a:endParaRPr lang="en-US"/>
        </a:p>
      </dgm:t>
    </dgm:pt>
    <dgm:pt modelId="{ED812798-6275-4512-AD7F-02D37BB8EB3C}" type="sibTrans" cxnId="{F1820193-DA7E-46C9-8D27-91F28C0FF08C}">
      <dgm:prSet/>
      <dgm:spPr/>
      <dgm:t>
        <a:bodyPr/>
        <a:lstStyle/>
        <a:p>
          <a:endParaRPr lang="en-US"/>
        </a:p>
      </dgm:t>
    </dgm:pt>
    <dgm:pt modelId="{F318E4A5-6F59-43F7-B124-1A23BF33EF1B}">
      <dgm:prSet/>
      <dgm:spPr/>
      <dgm:t>
        <a:bodyPr/>
        <a:lstStyle/>
        <a:p>
          <a:pPr rtl="0"/>
          <a:r>
            <a:rPr lang="en-US" dirty="0" smtClean="0"/>
            <a:t>Texas Seawater Desalination Initiative</a:t>
          </a:r>
          <a:endParaRPr lang="en-US" dirty="0"/>
        </a:p>
      </dgm:t>
    </dgm:pt>
    <dgm:pt modelId="{44157B22-2EC5-411A-803F-AA3462BE9F2B}" type="parTrans" cxnId="{6FD7AD07-414C-4AF5-B2D4-A5ECDB6A56C7}">
      <dgm:prSet/>
      <dgm:spPr/>
      <dgm:t>
        <a:bodyPr/>
        <a:lstStyle/>
        <a:p>
          <a:endParaRPr lang="en-US"/>
        </a:p>
      </dgm:t>
    </dgm:pt>
    <dgm:pt modelId="{144246BC-E550-44EF-9B91-3D913138A500}" type="sibTrans" cxnId="{6FD7AD07-414C-4AF5-B2D4-A5ECDB6A56C7}">
      <dgm:prSet/>
      <dgm:spPr/>
      <dgm:t>
        <a:bodyPr/>
        <a:lstStyle/>
        <a:p>
          <a:endParaRPr lang="en-US"/>
        </a:p>
      </dgm:t>
    </dgm:pt>
    <dgm:pt modelId="{91CD94BC-C283-4F28-A6FC-CE331D02DBE3}">
      <dgm:prSet/>
      <dgm:spPr/>
      <dgm:t>
        <a:bodyPr/>
        <a:lstStyle/>
        <a:p>
          <a:pPr rtl="0"/>
          <a:r>
            <a:rPr lang="en-US" dirty="0" smtClean="0"/>
            <a:t>Regional water planning</a:t>
          </a:r>
          <a:endParaRPr lang="en-US" dirty="0"/>
        </a:p>
      </dgm:t>
    </dgm:pt>
    <dgm:pt modelId="{C3296518-B023-4EDE-8DA9-F0F735E6335C}" type="parTrans" cxnId="{7AEC0C7C-3D1C-49D3-A5DB-A6A5E30BC1E4}">
      <dgm:prSet/>
      <dgm:spPr/>
      <dgm:t>
        <a:bodyPr/>
        <a:lstStyle/>
        <a:p>
          <a:endParaRPr lang="en-US"/>
        </a:p>
      </dgm:t>
    </dgm:pt>
    <dgm:pt modelId="{04CCA026-C96E-4E67-A333-B3BCD15F6BBC}" type="sibTrans" cxnId="{7AEC0C7C-3D1C-49D3-A5DB-A6A5E30BC1E4}">
      <dgm:prSet/>
      <dgm:spPr/>
      <dgm:t>
        <a:bodyPr/>
        <a:lstStyle/>
        <a:p>
          <a:endParaRPr lang="en-US"/>
        </a:p>
      </dgm:t>
    </dgm:pt>
    <dgm:pt modelId="{FD3BD153-E840-45A9-B67E-B4FE2D9F39BD}">
      <dgm:prSet/>
      <dgm:spPr/>
      <dgm:t>
        <a:bodyPr/>
        <a:lstStyle/>
        <a:p>
          <a:pPr rtl="0"/>
          <a:r>
            <a:rPr lang="en-US" dirty="0" smtClean="0"/>
            <a:t>Resources</a:t>
          </a:r>
          <a:endParaRPr lang="en-US" dirty="0"/>
        </a:p>
      </dgm:t>
    </dgm:pt>
    <dgm:pt modelId="{72D1E4EC-1AE5-45E8-8526-D87A3C50E024}" type="parTrans" cxnId="{A2DC22AD-0E02-42F6-94DE-7DA86CB7D9E6}">
      <dgm:prSet/>
      <dgm:spPr/>
      <dgm:t>
        <a:bodyPr/>
        <a:lstStyle/>
        <a:p>
          <a:endParaRPr lang="en-US"/>
        </a:p>
      </dgm:t>
    </dgm:pt>
    <dgm:pt modelId="{9181B99A-8236-4C06-90E4-8119F3A93867}" type="sibTrans" cxnId="{A2DC22AD-0E02-42F6-94DE-7DA86CB7D9E6}">
      <dgm:prSet/>
      <dgm:spPr/>
      <dgm:t>
        <a:bodyPr/>
        <a:lstStyle/>
        <a:p>
          <a:endParaRPr lang="en-US"/>
        </a:p>
      </dgm:t>
    </dgm:pt>
    <dgm:pt modelId="{68B06DA2-88AE-43A8-ACC9-E82C537CDF6E}" type="pres">
      <dgm:prSet presAssocID="{8FC21B55-86D0-4C12-8785-342739FC1966}" presName="matrix" presStyleCnt="0">
        <dgm:presLayoutVars>
          <dgm:chMax val="1"/>
          <dgm:dir/>
          <dgm:resizeHandles val="exact"/>
        </dgm:presLayoutVars>
      </dgm:prSet>
      <dgm:spPr/>
    </dgm:pt>
    <dgm:pt modelId="{1CBD4B46-909D-48A5-9CF9-9C3FA704D115}" type="pres">
      <dgm:prSet presAssocID="{8FC21B55-86D0-4C12-8785-342739FC1966}" presName="diamond" presStyleLbl="bgShp" presStyleIdx="0" presStyleCnt="1"/>
      <dgm:spPr/>
    </dgm:pt>
    <dgm:pt modelId="{21C964F9-1C92-4541-A5B4-7CB61552A264}" type="pres">
      <dgm:prSet presAssocID="{8FC21B55-86D0-4C12-8785-342739FC1966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5E73C4E-0BB6-4FCA-8647-71A3ABE0CC30}" type="pres">
      <dgm:prSet presAssocID="{8FC21B55-86D0-4C12-8785-342739FC1966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DAC4423-FEFA-4E3E-A4D4-F3A62CE0FCA4}" type="pres">
      <dgm:prSet presAssocID="{8FC21B55-86D0-4C12-8785-342739FC1966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E2BFD16-1BDD-4EAF-81D8-8AAD49952285}" type="pres">
      <dgm:prSet presAssocID="{8FC21B55-86D0-4C12-8785-342739FC1966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A2DC22AD-0E02-42F6-94DE-7DA86CB7D9E6}" srcId="{8FC21B55-86D0-4C12-8785-342739FC1966}" destId="{FD3BD153-E840-45A9-B67E-B4FE2D9F39BD}" srcOrd="3" destOrd="0" parTransId="{72D1E4EC-1AE5-45E8-8526-D87A3C50E024}" sibTransId="{9181B99A-8236-4C06-90E4-8119F3A93867}"/>
    <dgm:cxn modelId="{40EB9316-2764-4806-8CA5-BF4C24359CE0}" type="presOf" srcId="{FD3BD153-E840-45A9-B67E-B4FE2D9F39BD}" destId="{6E2BFD16-1BDD-4EAF-81D8-8AAD49952285}" srcOrd="0" destOrd="0" presId="urn:microsoft.com/office/officeart/2005/8/layout/matrix3"/>
    <dgm:cxn modelId="{5A3B713F-14FC-4AE9-9CF2-759848F000B8}" type="presOf" srcId="{F318E4A5-6F59-43F7-B124-1A23BF33EF1B}" destId="{15E73C4E-0BB6-4FCA-8647-71A3ABE0CC30}" srcOrd="0" destOrd="0" presId="urn:microsoft.com/office/officeart/2005/8/layout/matrix3"/>
    <dgm:cxn modelId="{F1820193-DA7E-46C9-8D27-91F28C0FF08C}" srcId="{8FC21B55-86D0-4C12-8785-342739FC1966}" destId="{179BA477-3CD8-4206-9194-1115C438363B}" srcOrd="0" destOrd="0" parTransId="{815E89A1-2ED0-473D-872E-26F7648D9D8C}" sibTransId="{ED812798-6275-4512-AD7F-02D37BB8EB3C}"/>
    <dgm:cxn modelId="{6FD7AD07-414C-4AF5-B2D4-A5ECDB6A56C7}" srcId="{8FC21B55-86D0-4C12-8785-342739FC1966}" destId="{F318E4A5-6F59-43F7-B124-1A23BF33EF1B}" srcOrd="1" destOrd="0" parTransId="{44157B22-2EC5-411A-803F-AA3462BE9F2B}" sibTransId="{144246BC-E550-44EF-9B91-3D913138A500}"/>
    <dgm:cxn modelId="{E8B809B5-75ED-4470-9A37-850330C4DA68}" type="presOf" srcId="{91CD94BC-C283-4F28-A6FC-CE331D02DBE3}" destId="{6DAC4423-FEFA-4E3E-A4D4-F3A62CE0FCA4}" srcOrd="0" destOrd="0" presId="urn:microsoft.com/office/officeart/2005/8/layout/matrix3"/>
    <dgm:cxn modelId="{7AEC0C7C-3D1C-49D3-A5DB-A6A5E30BC1E4}" srcId="{8FC21B55-86D0-4C12-8785-342739FC1966}" destId="{91CD94BC-C283-4F28-A6FC-CE331D02DBE3}" srcOrd="2" destOrd="0" parTransId="{C3296518-B023-4EDE-8DA9-F0F735E6335C}" sibTransId="{04CCA026-C96E-4E67-A333-B3BCD15F6BBC}"/>
    <dgm:cxn modelId="{1A5A4867-D473-453F-9144-B95E62CF6056}" type="presOf" srcId="{179BA477-3CD8-4206-9194-1115C438363B}" destId="{21C964F9-1C92-4541-A5B4-7CB61552A264}" srcOrd="0" destOrd="0" presId="urn:microsoft.com/office/officeart/2005/8/layout/matrix3"/>
    <dgm:cxn modelId="{0681ABCC-D72C-4F80-B074-1AFFFB37F847}" type="presOf" srcId="{8FC21B55-86D0-4C12-8785-342739FC1966}" destId="{68B06DA2-88AE-43A8-ACC9-E82C537CDF6E}" srcOrd="0" destOrd="0" presId="urn:microsoft.com/office/officeart/2005/8/layout/matrix3"/>
    <dgm:cxn modelId="{D5BB6331-AA03-4774-9244-137B62CAD180}" type="presParOf" srcId="{68B06DA2-88AE-43A8-ACC9-E82C537CDF6E}" destId="{1CBD4B46-909D-48A5-9CF9-9C3FA704D115}" srcOrd="0" destOrd="0" presId="urn:microsoft.com/office/officeart/2005/8/layout/matrix3"/>
    <dgm:cxn modelId="{7ABC6400-F1B9-4165-9E3B-F52E0980DC26}" type="presParOf" srcId="{68B06DA2-88AE-43A8-ACC9-E82C537CDF6E}" destId="{21C964F9-1C92-4541-A5B4-7CB61552A264}" srcOrd="1" destOrd="0" presId="urn:microsoft.com/office/officeart/2005/8/layout/matrix3"/>
    <dgm:cxn modelId="{2E22C262-929A-4435-893D-62C3B20F814B}" type="presParOf" srcId="{68B06DA2-88AE-43A8-ACC9-E82C537CDF6E}" destId="{15E73C4E-0BB6-4FCA-8647-71A3ABE0CC30}" srcOrd="2" destOrd="0" presId="urn:microsoft.com/office/officeart/2005/8/layout/matrix3"/>
    <dgm:cxn modelId="{0A4DBC37-3E0B-4C70-BF3E-14E757C5D967}" type="presParOf" srcId="{68B06DA2-88AE-43A8-ACC9-E82C537CDF6E}" destId="{6DAC4423-FEFA-4E3E-A4D4-F3A62CE0FCA4}" srcOrd="3" destOrd="0" presId="urn:microsoft.com/office/officeart/2005/8/layout/matrix3"/>
    <dgm:cxn modelId="{34796883-8794-40EC-B107-0B74CBA9BDDB}" type="presParOf" srcId="{68B06DA2-88AE-43A8-ACC9-E82C537CDF6E}" destId="{6E2BFD16-1BDD-4EAF-81D8-8AAD49952285}" srcOrd="4" destOrd="0" presId="urn:microsoft.com/office/officeart/2005/8/layout/matrix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730767A-6FFD-467B-A81C-FB43222A6C97}" type="datetimeFigureOut">
              <a:rPr lang="en-US" smtClean="0"/>
              <a:pPr/>
              <a:t>10/8/2010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8FFC69D-1F68-4E72-ABC1-1839041EE4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DEC0BB8A-5D0F-4689-B364-C12BE9231A04}" type="datetime1">
              <a:rPr lang="en-US" smtClean="0"/>
              <a:pPr/>
              <a:t>10/8/2010</a:t>
            </a:fld>
            <a:endParaRPr lang="en-US" sz="1600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 algn="ctr"/>
            <a:r>
              <a:rPr lang="en-US" dirty="0" smtClean="0"/>
              <a:t>Texas i-Water 2010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11" name="Picture 10" descr="Color Sea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14400" y="685800"/>
            <a:ext cx="1838325" cy="18383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2D964-4875-4472-AB76-21B49872EF48}" type="datetime1">
              <a:rPr lang="en-US" smtClean="0"/>
              <a:pPr/>
              <a:t>10/8/2010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Texas i-Water 2010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6B30-92D8-4445-B9D8-EFC7C3A75B8C}" type="datetime1">
              <a:rPr lang="en-US" smtClean="0"/>
              <a:pPr/>
              <a:t>10/8/2010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Texas i-Water 2010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93143-8BB5-4DFE-ABB8-D0D77C0C4FA6}" type="datetime1">
              <a:rPr lang="en-US" smtClean="0"/>
              <a:pPr/>
              <a:t>10/8/2010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Texas i-Water 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EA0D4B7B-8928-4D76-A6F1-F0B4A9CAE233}" type="datetime1">
              <a:rPr lang="en-US" smtClean="0"/>
              <a:pPr/>
              <a:t>10/8/2010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kumimoji="0" lang="en-US" dirty="0" smtClean="0"/>
              <a:t>Texas i-Water 2010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1961-0CA3-4B12-A2E1-DAF917CC931B}" type="datetime1">
              <a:rPr lang="en-US" smtClean="0"/>
              <a:pPr/>
              <a:t>10/8/2010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Texas i-Water 2010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C646E-9F64-4667-BCCA-AB585B2B8D1F}" type="datetime1">
              <a:rPr lang="en-US" smtClean="0"/>
              <a:pPr/>
              <a:t>10/8/2010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Texas i-Water 2010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0458E-B17F-4FB5-8167-86B578DAB72E}" type="datetime1">
              <a:rPr lang="en-US" smtClean="0"/>
              <a:pPr/>
              <a:t>10/8/2010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Texas i-Water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E48D1-C081-4DB1-860F-C576C3A8F897}" type="datetime1">
              <a:rPr lang="en-US" smtClean="0"/>
              <a:pPr/>
              <a:t>10/8/2010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Texas i-Water 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DB468-3A5D-42C5-9380-62913DD68BF0}" type="datetime1">
              <a:rPr lang="en-US" smtClean="0"/>
              <a:pPr/>
              <a:t>10/8/2010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Texas i-Water 2010</a:t>
            </a:r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3B30F-5986-4F12-9DF0-1B4FB3845A06}" type="datetime1">
              <a:rPr lang="en-US" smtClean="0"/>
              <a:pPr/>
              <a:t>10/8/2010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Texas i-Water 2010</a:t>
            </a:r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17D219C-8C8A-4CBD-B516-0C334286DF21}" type="datetime1">
              <a:rPr lang="en-US" smtClean="0"/>
              <a:pPr/>
              <a:t>10/8/2010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ctr"/>
            <a:r>
              <a:rPr lang="en-US" dirty="0" smtClean="0"/>
              <a:t>Texas i-Water 2010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fld id="{EA7C8D44-3667-46F6-9772-CC52308E2A7F}" type="slidenum">
              <a:rPr kumimoji="0" lang="en-US" smtClean="0"/>
              <a:pPr algn="l" eaLnBrk="1" latinLnBrk="0" hangingPunct="1"/>
              <a:t>‹#›</a:t>
            </a:fld>
            <a:endParaRPr kumimoji="0" lang="en-US" sz="1600" dirty="0">
              <a:solidFill>
                <a:schemeClr val="tx2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wdb.state.tx.us/iwt/desal/projects.asp" TargetMode="Externa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4950" cy="3722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State of Seawater Desalination in Texas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Jorge A. Arroyo P.E.</a:t>
            </a:r>
          </a:p>
          <a:p>
            <a:r>
              <a:rPr lang="en-US" dirty="0" smtClean="0"/>
              <a:t>Innovative Water Technologies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State of Seawater Desalination in Texas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kumimoji="0" lang="en-US" dirty="0" smtClean="0"/>
              <a:t>Texas i-Water 2010</a:t>
            </a:r>
            <a:endParaRPr kumimoji="0"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990600" y="1219200"/>
          <a:ext cx="72390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28600" y="1447800"/>
            <a:ext cx="2362200" cy="42672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Opportunities for seawater desalination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Texas i-Water 2010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743200" y="1219200"/>
            <a:ext cx="5943600" cy="4937760"/>
          </a:xfrm>
        </p:spPr>
        <p:txBody>
          <a:bodyPr>
            <a:normAutofit/>
          </a:bodyPr>
          <a:lstStyle/>
          <a:p>
            <a:r>
              <a:rPr lang="en-US" dirty="0" smtClean="0"/>
              <a:t>Access to a plentiful source</a:t>
            </a:r>
          </a:p>
          <a:p>
            <a:pPr lvl="1"/>
            <a:r>
              <a:rPr lang="en-US" dirty="0" smtClean="0"/>
              <a:t>367 miles of coast</a:t>
            </a:r>
          </a:p>
          <a:p>
            <a:pPr lvl="1"/>
            <a:r>
              <a:rPr lang="en-US" dirty="0" smtClean="0"/>
              <a:t>Multiple sites for locating desalination plants</a:t>
            </a:r>
          </a:p>
          <a:p>
            <a:r>
              <a:rPr lang="en-US" dirty="0" smtClean="0"/>
              <a:t>Proximity to [large] demand centers</a:t>
            </a:r>
          </a:p>
          <a:p>
            <a:pPr lvl="1"/>
            <a:r>
              <a:rPr lang="en-US" dirty="0" smtClean="0"/>
              <a:t>~ 2/3 of the state’s population located within 150 miles of the coast</a:t>
            </a:r>
          </a:p>
          <a:p>
            <a:r>
              <a:rPr lang="en-US" dirty="0" smtClean="0"/>
              <a:t>Need for supply diversity</a:t>
            </a:r>
          </a:p>
          <a:p>
            <a:pPr lvl="1"/>
            <a:r>
              <a:rPr lang="en-US" dirty="0" smtClean="0"/>
              <a:t>Vulnerability of existing sources</a:t>
            </a:r>
          </a:p>
          <a:p>
            <a:r>
              <a:rPr lang="en-US" dirty="0" smtClean="0"/>
              <a:t>Cost-effective technology</a:t>
            </a:r>
          </a:p>
          <a:p>
            <a:pPr lvl="1"/>
            <a:r>
              <a:rPr lang="en-US" dirty="0" smtClean="0"/>
              <a:t>New water</a:t>
            </a:r>
            <a:endParaRPr lang="en-US" dirty="0"/>
          </a:p>
        </p:txBody>
      </p:sp>
      <p:pic>
        <p:nvPicPr>
          <p:cNvPr id="5" name="Picture 4" descr="Seawater and Desal 85x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67197" y="1828799"/>
            <a:ext cx="2071203" cy="160020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pic>
        <p:nvPicPr>
          <p:cNvPr id="7" name="Picture 5" descr="Seawater and Desalination Sit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81000" y="3810000"/>
            <a:ext cx="2070656" cy="16002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Texas Seawater Desalination Initiative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kumimoji="0" lang="en-US" dirty="0" smtClean="0"/>
              <a:t>Texas i-Water 2010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5943600" cy="4937760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800" dirty="0" smtClean="0">
                <a:solidFill>
                  <a:schemeClr val="tx2"/>
                </a:solidFill>
              </a:rPr>
              <a:t>Goal:  To advance the development of seawater desalination supplies in Texas by implementing a large-scale demonstration plant</a:t>
            </a:r>
          </a:p>
          <a:p>
            <a:pPr lvl="0">
              <a:buNone/>
            </a:pPr>
            <a:endParaRPr lang="en-US" sz="2800" dirty="0" smtClean="0">
              <a:solidFill>
                <a:schemeClr val="tx2"/>
              </a:solidFill>
            </a:endParaRPr>
          </a:p>
          <a:p>
            <a:pPr lvl="0">
              <a:defRPr/>
            </a:pPr>
            <a:r>
              <a:rPr lang="en-US" sz="2300" dirty="0" smtClean="0">
                <a:solidFill>
                  <a:schemeClr val="tx2"/>
                </a:solidFill>
              </a:rPr>
              <a:t>To-date:</a:t>
            </a:r>
          </a:p>
          <a:p>
            <a:pPr marL="731520" lvl="1">
              <a:spcBef>
                <a:spcPts val="600"/>
              </a:spcBef>
              <a:buClr>
                <a:schemeClr val="accent1"/>
              </a:buClr>
            </a:pPr>
            <a:r>
              <a:rPr lang="en-US" u="sng" dirty="0" smtClean="0"/>
              <a:t>Feasibility studies</a:t>
            </a:r>
            <a:r>
              <a:rPr lang="en-US" dirty="0" smtClean="0"/>
              <a:t>: Brownsville, Corpus Christi and Freeport</a:t>
            </a:r>
          </a:p>
          <a:p>
            <a:pPr marL="731520" lvl="1">
              <a:spcBef>
                <a:spcPts val="600"/>
              </a:spcBef>
              <a:buClr>
                <a:schemeClr val="accent1"/>
              </a:buClr>
            </a:pPr>
            <a:r>
              <a:rPr lang="en-US" u="sng" dirty="0" smtClean="0"/>
              <a:t>Pilot plant studies</a:t>
            </a:r>
            <a:r>
              <a:rPr lang="en-US" dirty="0" smtClean="0"/>
              <a:t>: Brownsville and South Padre Island</a:t>
            </a:r>
          </a:p>
          <a:p>
            <a:pPr marL="731520" lvl="1">
              <a:spcBef>
                <a:spcPts val="600"/>
              </a:spcBef>
              <a:buClr>
                <a:schemeClr val="accent1"/>
              </a:buClr>
            </a:pPr>
            <a:r>
              <a:rPr lang="en-US" dirty="0" smtClean="0"/>
              <a:t>Assessment of environmental issues and permitting strategies</a:t>
            </a:r>
            <a:endParaRPr lang="en-US" sz="2800" dirty="0" smtClean="0">
              <a:solidFill>
                <a:schemeClr val="tx2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"/>
          </p:nvPr>
        </p:nvSpPr>
        <p:spPr>
          <a:xfrm>
            <a:off x="7086600" y="1216152"/>
            <a:ext cx="1587246" cy="4937760"/>
          </a:xfrm>
          <a:solidFill>
            <a:schemeClr val="accent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Reporting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2002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2004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2006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2008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i="1" dirty="0" smtClean="0">
                <a:solidFill>
                  <a:schemeClr val="bg1"/>
                </a:solidFill>
              </a:rPr>
              <a:t>2010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Autofit/>
          </a:bodyPr>
          <a:lstStyle/>
          <a:p>
            <a:pPr lvl="0">
              <a:spcBef>
                <a:spcPct val="0"/>
              </a:spcBef>
            </a:pP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Seawater desalination and regional water planning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Texas i-Water 2010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133600" y="1216152"/>
            <a:ext cx="6540246" cy="493776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2001 Regional Water Plans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Region N and Nueces River Authority: Membrane Technology and Cost Factors for Siting Seawater Desalination Facilities in Texas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Region P and Lavaca-</a:t>
            </a:r>
            <a:r>
              <a:rPr lang="en-US" dirty="0" err="1" smtClean="0"/>
              <a:t>Navidad</a:t>
            </a:r>
            <a:r>
              <a:rPr lang="en-US" dirty="0" smtClean="0"/>
              <a:t> River Authority: Evaluation of Joslin Steam Electric Station as a site for a seawater desalination plant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Region L: Seawater Desalination, recommended water management strategy for Bexar County (2040)</a:t>
            </a:r>
          </a:p>
        </p:txBody>
      </p:sp>
      <p:pic>
        <p:nvPicPr>
          <p:cNvPr id="6" name="Picture 2" descr="RWPG Map HvyOutl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19200"/>
            <a:ext cx="1600200" cy="1521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Seawater desalination and regional water planning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Texas i-Water 2010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133600" y="1216152"/>
            <a:ext cx="6540246" cy="493776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2006 Regional Water Plans</a:t>
            </a:r>
          </a:p>
          <a:p>
            <a:pPr lvl="1"/>
            <a:r>
              <a:rPr lang="en-US" dirty="0" smtClean="0"/>
              <a:t>Region H: Freeport (Dow Chemical)-Alternative water management strategy-Alternative water management strategy</a:t>
            </a:r>
          </a:p>
          <a:p>
            <a:pPr lvl="1"/>
            <a:r>
              <a:rPr lang="en-US" dirty="0" smtClean="0"/>
              <a:t>Region L: Seawater Desalination, recommended water management strategy for Bexar County (2040)</a:t>
            </a:r>
          </a:p>
          <a:p>
            <a:pPr lvl="1"/>
            <a:r>
              <a:rPr lang="en-US" dirty="0" smtClean="0"/>
              <a:t>Region M:</a:t>
            </a:r>
          </a:p>
          <a:p>
            <a:pPr lvl="2"/>
            <a:r>
              <a:rPr lang="en-US" dirty="0" smtClean="0"/>
              <a:t>Seawater Desalination, recommended regional water management strategy for Cameron County</a:t>
            </a:r>
          </a:p>
          <a:p>
            <a:pPr lvl="2"/>
            <a:r>
              <a:rPr lang="en-US" dirty="0" smtClean="0"/>
              <a:t>Seawater Desalination, recommended water management strategy for South Padre Island</a:t>
            </a:r>
          </a:p>
          <a:p>
            <a:pPr lvl="1"/>
            <a:r>
              <a:rPr lang="en-US" dirty="0" smtClean="0"/>
              <a:t>Region N: Corpus Christi Seawater Desalination Plant-Alternative water management strategy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6" name="Picture 2" descr="RWPG Map HvyOutl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19200"/>
            <a:ext cx="1600200" cy="1521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Seawater desalination and regional water planning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Texas i-Water 2010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133600" y="1216152"/>
            <a:ext cx="6540246" cy="4937760"/>
          </a:xfrm>
        </p:spPr>
        <p:txBody>
          <a:bodyPr>
            <a:normAutofit/>
          </a:bodyPr>
          <a:lstStyle/>
          <a:p>
            <a:r>
              <a:rPr lang="en-US" dirty="0" smtClean="0"/>
              <a:t>2010 Initially Prepared Regional Water Plans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Seawater desalination included as a recommended water management strategy in planning regions L and M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Seawater desalination included as an alternative water management strategy in planning regions H and N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6" name="Picture 2" descr="RWPG Map HvyOutl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19200"/>
            <a:ext cx="1600200" cy="1521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Seawater desalination in Texas: strengths and weaknesses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Strengths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Weaknesses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Texas i-Water 2010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Vision</a:t>
            </a:r>
          </a:p>
          <a:p>
            <a:r>
              <a:rPr lang="en-US" dirty="0" smtClean="0"/>
              <a:t>Opportunity</a:t>
            </a:r>
          </a:p>
          <a:p>
            <a:r>
              <a:rPr lang="en-US" dirty="0" smtClean="0"/>
              <a:t>Leadership support</a:t>
            </a:r>
          </a:p>
          <a:p>
            <a:r>
              <a:rPr lang="en-US" dirty="0" smtClean="0"/>
              <a:t>Regional/State Water Planning Process</a:t>
            </a:r>
          </a:p>
          <a:p>
            <a:r>
              <a:rPr lang="en-US" dirty="0" smtClean="0"/>
              <a:t>Consensus</a:t>
            </a:r>
          </a:p>
          <a:p>
            <a:r>
              <a:rPr lang="en-US" dirty="0" smtClean="0"/>
              <a:t>Technology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Lack of a precedent</a:t>
            </a:r>
          </a:p>
          <a:p>
            <a:r>
              <a:rPr lang="en-US" dirty="0" smtClean="0"/>
              <a:t>Cost</a:t>
            </a:r>
          </a:p>
          <a:p>
            <a:r>
              <a:rPr lang="en-US" dirty="0" smtClean="0"/>
              <a:t>Energy requirements</a:t>
            </a:r>
          </a:p>
          <a:p>
            <a:r>
              <a:rPr lang="en-US" dirty="0" smtClean="0"/>
              <a:t>Funding strategy</a:t>
            </a:r>
          </a:p>
          <a:p>
            <a:r>
              <a:rPr lang="en-US" dirty="0" smtClean="0"/>
              <a:t>Vulnerability of coastal facilities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Resources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kumimoji="0" lang="en-US" dirty="0" smtClean="0"/>
              <a:t>Texas i-Water 2010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19200"/>
            <a:ext cx="2348700" cy="3200400"/>
          </a:xfrm>
          <a:prstGeom prst="rect">
            <a:avLst/>
          </a:prstGeom>
          <a:noFill/>
          <a:ln w="1587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219200"/>
            <a:ext cx="2565341" cy="3200400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219200"/>
            <a:ext cx="247608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38200" y="5370493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Site for downloading completed TWDB reports:</a:t>
            </a:r>
            <a:endParaRPr lang="en-US" sz="2800" dirty="0" smtClean="0">
              <a:hlinkClick r:id="rId5"/>
            </a:endParaRPr>
          </a:p>
          <a:p>
            <a:r>
              <a:rPr lang="en-US" sz="2800" dirty="0" smtClean="0">
                <a:hlinkClick r:id="rId5"/>
              </a:rPr>
              <a:t>http://www.twdb.state.tx.us/iwt/desal/projects.asp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4495800"/>
            <a:ext cx="2438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TWDB Contract No. 2000-483-328</a:t>
            </a:r>
          </a:p>
          <a:p>
            <a:r>
              <a:rPr lang="en-US" sz="1100" dirty="0" smtClean="0"/>
              <a:t>Desalination for Texas Water Supply</a:t>
            </a:r>
            <a:br>
              <a:rPr lang="en-US" sz="1100" dirty="0" smtClean="0"/>
            </a:br>
            <a:r>
              <a:rPr lang="en-US" sz="1100" dirty="0" smtClean="0"/>
              <a:t>Part A: Membrane Technologies/Cost</a:t>
            </a:r>
            <a:br>
              <a:rPr lang="en-US" sz="1100" dirty="0" smtClean="0"/>
            </a:br>
            <a:r>
              <a:rPr lang="en-US" sz="1100" dirty="0" smtClean="0"/>
              <a:t>Part B: Economic Importance of Siting Factors for Seawater Desalination</a:t>
            </a:r>
            <a:br>
              <a:rPr lang="en-US" sz="1100" dirty="0" smtClean="0"/>
            </a:br>
            <a:endParaRPr lang="en-US" sz="11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3276600" y="4495800"/>
            <a:ext cx="251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TWDB Contract No.  2003-483-509</a:t>
            </a:r>
          </a:p>
          <a:p>
            <a:r>
              <a:rPr lang="en-US" sz="1100" dirty="0" smtClean="0"/>
              <a:t>Guidance Manual for Permitting Requirements in Texas for Desalination Facilities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4495800"/>
            <a:ext cx="251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US Bureau of Reclamation 2003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3098</TotalTime>
  <Words>424</Words>
  <Application>Microsoft Office PowerPoint</Application>
  <PresentationFormat>On-screen Show (4:3)</PresentationFormat>
  <Paragraphs>89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Origin</vt:lpstr>
      <vt:lpstr>The State of Seawater Desalination in Texas</vt:lpstr>
      <vt:lpstr>The State of Seawater Desalination in Texas</vt:lpstr>
      <vt:lpstr>Opportunities for seawater desalination</vt:lpstr>
      <vt:lpstr>Texas Seawater Desalination Initiative</vt:lpstr>
      <vt:lpstr>Seawater desalination and regional water planning</vt:lpstr>
      <vt:lpstr>Seawater desalination and regional water planning</vt:lpstr>
      <vt:lpstr>Seawater desalination and regional water planning</vt:lpstr>
      <vt:lpstr>Seawater desalination in Texas: strengths and weaknesses  </vt:lpstr>
      <vt:lpstr>Resources</vt:lpstr>
    </vt:vector>
  </TitlesOfParts>
  <Company>Texas Water Development Board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State of Brackish Groundwater Desalination in Texas</dc:title>
  <dc:creator>TWDB</dc:creator>
  <cp:lastModifiedBy>TWDB</cp:lastModifiedBy>
  <cp:revision>306</cp:revision>
  <dcterms:created xsi:type="dcterms:W3CDTF">2010-09-08T16:12:39Z</dcterms:created>
  <dcterms:modified xsi:type="dcterms:W3CDTF">2010-10-08T20:05:38Z</dcterms:modified>
</cp:coreProperties>
</file>